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6" r:id="rId8"/>
    <p:sldId id="267" r:id="rId9"/>
    <p:sldId id="260" r:id="rId10"/>
    <p:sldId id="261" r:id="rId11"/>
    <p:sldId id="262" r:id="rId12"/>
    <p:sldId id="263" r:id="rId13"/>
    <p:sldId id="264" r:id="rId14"/>
    <p:sldId id="265" r:id="rId15"/>
  </p:sldIdLst>
  <p:sldSz cx="14630400" cy="8229600"/>
  <p:notesSz cx="8229600" cy="14630400"/>
  <p:embeddedFontLst>
    <p:embeddedFont>
      <p:font typeface="DM Sans Semi Bold" panose="020B0604020202020204" charset="0"/>
      <p:regular r:id="rId17"/>
    </p:embeddedFont>
    <p:embeddedFont>
      <p:font typeface="Inter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8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3" Type="http://schemas.openxmlformats.org/officeDocument/2006/relationships/slideMaster" Target="slideMasters/slideMaster1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457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bellissimoto.com/gear/helmets/street-helmets/Forcite-MK1S-Carbon-Fiber-Smart-Helmet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Helmet with Collision Detection and Alert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This presentation explores a revolutionary safety technology designed to improve accident response for two-wheeler riders. We'll dive into the innovative features of a helmet equipped with a collision detection and alert system, highlighting its potential to save lives.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35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75660"/>
            <a:ext cx="913054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Future of Smart Safety Devices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4479846"/>
            <a:ext cx="4132183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10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1513046" y="546008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Million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93790" y="5925860"/>
            <a:ext cx="413218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motorcycles on the road globally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249108" y="4479846"/>
            <a:ext cx="4132183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5550" dirty="0"/>
          </a:p>
        </p:txBody>
      </p:sp>
      <p:sp>
        <p:nvSpPr>
          <p:cNvPr id="8" name="Text 5"/>
          <p:cNvSpPr/>
          <p:nvPr/>
        </p:nvSpPr>
        <p:spPr>
          <a:xfrm>
            <a:off x="5968365" y="546008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Thousand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249108" y="5925860"/>
            <a:ext cx="413218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accidents per day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9704427" y="4479846"/>
            <a:ext cx="4132183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5550" dirty="0"/>
          </a:p>
        </p:txBody>
      </p:sp>
      <p:sp>
        <p:nvSpPr>
          <p:cNvPr id="11" name="Text 8"/>
          <p:cNvSpPr/>
          <p:nvPr/>
        </p:nvSpPr>
        <p:spPr>
          <a:xfrm>
            <a:off x="10423684" y="546008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Million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704427" y="5925860"/>
            <a:ext cx="413218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deaths annually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93790" y="6513076"/>
            <a:ext cx="130428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With its potential to save lives and enhance rider safety, this innovative helmet technology is poised to become a standard safety feature in the future. This technology holds immense potential to reduce the number of accidents and fatalities among two-wheeler riders worldwide.</a:t>
            </a:r>
            <a:endParaRPr lang="en-US" sz="16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C1ADF4-2026-1E3F-CC92-403514E1A2E9}"/>
              </a:ext>
            </a:extLst>
          </p:cNvPr>
          <p:cNvSpPr/>
          <p:nvPr/>
        </p:nvSpPr>
        <p:spPr>
          <a:xfrm>
            <a:off x="12876904" y="7680960"/>
            <a:ext cx="1635162" cy="54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604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Project Summary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002" y="1550317"/>
            <a:ext cx="3179696" cy="317969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8460" y="1774269"/>
            <a:ext cx="2340531" cy="234053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86387" y="5294233"/>
            <a:ext cx="13042821" cy="2209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This project proposes a helmet-based collision detection and alert system designed to improve accident response for two-wheeler riders. The system combines a vibration sensor, microcontroller, LCD display, and GSM module for real-time accident detection and emergency alerts.</a:t>
            </a:r>
          </a:p>
          <a:p>
            <a:pPr marL="0" indent="0">
              <a:lnSpc>
                <a:spcPts val="22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Its features include helmet-based collision detection, automated alert mechanisms, dual alert system (SMS and call), and future enhancements such as GPS, AI, and IoT integration. This cost-effective, efficient, and life-saving solution holds immense potential to transform road safety for two-wheeler riders worldwide.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5F86D5-86E1-BED5-B33D-10208468302C}"/>
              </a:ext>
            </a:extLst>
          </p:cNvPr>
          <p:cNvSpPr/>
          <p:nvPr/>
        </p:nvSpPr>
        <p:spPr>
          <a:xfrm>
            <a:off x="12876904" y="7680960"/>
            <a:ext cx="1635162" cy="54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827B84-70F0-CDBB-311D-52066F0F6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458590" y="1774269"/>
            <a:ext cx="2731792" cy="27317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830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Thank you for your time and consideration. This project represents a significant step forward in the development of smart safety devices. We believe this technology can significantly improve the safety of two-wheeler riders globally and contribute to a safer and more secure future for all.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93930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Collision Detection &amp; Alert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Vibration Sensor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 vibration sensor embedded within the helmet detects impact forces during a collision. This crucial component is the heart of the system, triggering the alert mechanism.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Microcontroller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52505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 8051 microcontroller processes the signal from the vibration sensor. It analyzes the data, determines the severity of the impact, and activates the appropriate alerts.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GSM Module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system leverages a GSM module for communication. Upon collision detection, the microcontroller sends SMS and call alerts to pre-programmed emergency contacts.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D7E646-3943-5687-65F6-C84A5BC717FA}"/>
              </a:ext>
            </a:extLst>
          </p:cNvPr>
          <p:cNvSpPr/>
          <p:nvPr/>
        </p:nvSpPr>
        <p:spPr>
          <a:xfrm>
            <a:off x="12876904" y="7680960"/>
            <a:ext cx="1635162" cy="54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11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System Architecture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40123"/>
            <a:ext cx="7556421" cy="1179433"/>
          </a:xfrm>
          <a:prstGeom prst="roundRect">
            <a:avLst>
              <a:gd name="adj" fmla="val 2885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16693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vibration sensor (P3.2) is integrated into the helmet, effectively acting as the impact detector.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3346371"/>
            <a:ext cx="7556421" cy="1179433"/>
          </a:xfrm>
          <a:prstGeom prst="roundRect">
            <a:avLst>
              <a:gd name="adj" fmla="val 2885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1020604" y="3573185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8051 microcontroller processes the sensor data and controls the alert mechanisms.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752618"/>
            <a:ext cx="7556421" cy="1179433"/>
          </a:xfrm>
          <a:prstGeom prst="roundRect">
            <a:avLst>
              <a:gd name="adj" fmla="val 2885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20604" y="497943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LCD display provides real-time information, showcasing the system's status and collision detection.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58865"/>
            <a:ext cx="7556421" cy="1179433"/>
          </a:xfrm>
          <a:prstGeom prst="roundRect">
            <a:avLst>
              <a:gd name="adj" fmla="val 2885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638567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 buzzer and LED indicator provide an immediate audio and visual alert, further enhancing the safety response.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314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Working Principle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280404"/>
            <a:ext cx="30480" cy="4717733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77546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5355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561058" y="2620566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507218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When the helmet is in normal use, the LCD displays “Vibration: NO.”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845022" y="418171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0" name="Shape 7"/>
          <p:cNvSpPr/>
          <p:nvPr/>
        </p:nvSpPr>
        <p:spPr>
          <a:xfrm>
            <a:off x="6365200" y="39418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522125" y="4026813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867888" y="3913465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Upon a collision, the vibration sensor triggers the microcontroller, causing the LCD to display “Vibration: YES.”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845022" y="595086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4" name="Shape 11"/>
          <p:cNvSpPr/>
          <p:nvPr/>
        </p:nvSpPr>
        <p:spPr>
          <a:xfrm>
            <a:off x="6365200" y="57109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5" name="Text 12"/>
          <p:cNvSpPr/>
          <p:nvPr/>
        </p:nvSpPr>
        <p:spPr>
          <a:xfrm>
            <a:off x="6518434" y="5795963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867888" y="5682615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microcontroller simultaneously activates the buzzer and the GSM module, sending emergency alerts via SMS and calls to pre-defined contacts.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125F8-A546-3512-8BB1-C5081F1388E7}"/>
              </a:ext>
            </a:extLst>
          </p:cNvPr>
          <p:cNvSpPr/>
          <p:nvPr/>
        </p:nvSpPr>
        <p:spPr>
          <a:xfrm>
            <a:off x="12876904" y="7680960"/>
            <a:ext cx="1635162" cy="54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2E394A-E888-9802-5AF1-CEAC8C196639}"/>
              </a:ext>
            </a:extLst>
          </p:cNvPr>
          <p:cNvSpPr/>
          <p:nvPr/>
        </p:nvSpPr>
        <p:spPr>
          <a:xfrm>
            <a:off x="12876904" y="7680960"/>
            <a:ext cx="1635162" cy="54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99D44-F57C-3E6E-7AB1-7696BAB23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512" y="927607"/>
            <a:ext cx="10365488" cy="72161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C0BE7C-694D-36FA-BE8D-B500F815027A}"/>
              </a:ext>
            </a:extLst>
          </p:cNvPr>
          <p:cNvSpPr txBox="1"/>
          <p:nvPr/>
        </p:nvSpPr>
        <p:spPr>
          <a:xfrm>
            <a:off x="2884810" y="150471"/>
            <a:ext cx="8860779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50" dirty="0">
                <a:latin typeface="DM Sans Semi Bold" panose="020B0604020202020204" charset="0"/>
              </a:rPr>
              <a:t>Circuit Simulation on Proteus</a:t>
            </a:r>
          </a:p>
        </p:txBody>
      </p:sp>
    </p:spTree>
    <p:extLst>
      <p:ext uri="{BB962C8B-B14F-4D97-AF65-F5344CB8AC3E}">
        <p14:creationId xmlns:p14="http://schemas.microsoft.com/office/powerpoint/2010/main" val="2284705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70BA8-32EE-9E6A-6AE5-E2B979E4C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1F9D44-A7A3-8207-5B79-8C78BEFB24D2}"/>
              </a:ext>
            </a:extLst>
          </p:cNvPr>
          <p:cNvSpPr/>
          <p:nvPr/>
        </p:nvSpPr>
        <p:spPr>
          <a:xfrm>
            <a:off x="12876904" y="7680960"/>
            <a:ext cx="1635162" cy="54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AA34B-A483-A243-3F58-13AC198771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9751" y="1326223"/>
            <a:ext cx="11990896" cy="6354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CE54B7-C3B4-30B1-96C6-40CB7F6E947B}"/>
              </a:ext>
            </a:extLst>
          </p:cNvPr>
          <p:cNvSpPr txBox="1"/>
          <p:nvPr/>
        </p:nvSpPr>
        <p:spPr>
          <a:xfrm>
            <a:off x="2884810" y="150471"/>
            <a:ext cx="8860779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50" dirty="0">
                <a:latin typeface="DM Sans Semi Bold" panose="020B0604020202020204" charset="0"/>
              </a:rPr>
              <a:t>Code In KEIL Software</a:t>
            </a:r>
          </a:p>
        </p:txBody>
      </p:sp>
    </p:spTree>
    <p:extLst>
      <p:ext uri="{BB962C8B-B14F-4D97-AF65-F5344CB8AC3E}">
        <p14:creationId xmlns:p14="http://schemas.microsoft.com/office/powerpoint/2010/main" val="4079343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9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38726"/>
            <a:ext cx="10647640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Benefits of Helmet-Based Accident Detection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030385"/>
            <a:ext cx="963930" cy="11568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6922" y="4223147"/>
            <a:ext cx="1178968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This system offers a unique advantage by providing real-time collision detection directly integrated into the helmet. This ensures immediate response and reduces delays in critical situations.</a:t>
            </a:r>
            <a:endParaRPr lang="en-US" sz="15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187196"/>
            <a:ext cx="963930" cy="115681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046922" y="5379958"/>
            <a:ext cx="1178968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Unlike traditional accident reporting methods, the automated alert system eliminates reliance on manual reporting, which can be unreliable and time-consuming in an emergency.</a:t>
            </a:r>
            <a:endParaRPr lang="en-US" sz="15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344007"/>
            <a:ext cx="963930" cy="115681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046922" y="6536769"/>
            <a:ext cx="1178968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dual alert system (SMS and call) increases the likelihood of reaching emergency contacts, guaranteeing rapid communication and facilitating swift rescue efforts.</a:t>
            </a:r>
            <a:endParaRPr lang="en-US" sz="1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F2B173-1334-AAC1-3AA6-643F0F111529}"/>
              </a:ext>
            </a:extLst>
          </p:cNvPr>
          <p:cNvSpPr/>
          <p:nvPr/>
        </p:nvSpPr>
        <p:spPr>
          <a:xfrm>
            <a:off x="12876904" y="7680960"/>
            <a:ext cx="1635162" cy="54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77835"/>
            <a:ext cx="60213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826776"/>
            <a:ext cx="170021" cy="1088708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1826776"/>
            <a:ext cx="704623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Integrating GPS functionality will provide precise location tracking, enabling emergency responders to locate the accident site efficiently.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1133951" y="3142298"/>
            <a:ext cx="170021" cy="1088708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1644134" y="3142298"/>
            <a:ext cx="6706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AI-based impact severity analysis can be implemented to assess the severity of the collision and prioritize the urgency of the emergency response.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474232" y="4457819"/>
            <a:ext cx="170021" cy="1088708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984415" y="4457819"/>
            <a:ext cx="63657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IoT-based cloud connectivity can enable real-time data sharing, providing valuable insights for accident analysis and safety improvements.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814513" y="5773341"/>
            <a:ext cx="170021" cy="1451610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2324695" y="5773341"/>
            <a:ext cx="60255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Additional safety features like alcohol detection and fall detection can be incorporated, creating a comprehensive smart safety system for two-wheeler riders.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621983"/>
            <a:ext cx="11449050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Transforming Safety for Two-Wheeler Riders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920" y="1723192"/>
            <a:ext cx="2152769" cy="192571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6453" y="2727722"/>
            <a:ext cx="93583" cy="429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44478" y="2109907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Cost-effective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344478" y="2574488"/>
            <a:ext cx="8279487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system offers a cost-effective solution for improving road safety, making it accessible to a wider range of riders.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5183386" y="3660458"/>
            <a:ext cx="8601670" cy="15240"/>
          </a:xfrm>
          <a:prstGeom prst="roundRect">
            <a:avLst>
              <a:gd name="adj" fmla="val 211505"/>
            </a:avLst>
          </a:prstGeom>
          <a:solidFill>
            <a:srgbClr val="D8D4D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595" y="3702606"/>
            <a:ext cx="4305538" cy="192571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5854" y="4450556"/>
            <a:ext cx="155019" cy="429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20922" y="4089321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Efficient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6420922" y="4553902"/>
            <a:ext cx="7203043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automated response mechanism optimizes accident response time, ensuring faster and more efficient assistance.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6259830" y="5639872"/>
            <a:ext cx="7525226" cy="15240"/>
          </a:xfrm>
          <a:prstGeom prst="roundRect">
            <a:avLst>
              <a:gd name="adj" fmla="val 211505"/>
            </a:avLst>
          </a:prstGeom>
          <a:solidFill>
            <a:srgbClr val="D8D4D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51" y="5682020"/>
            <a:ext cx="6458307" cy="192571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2758" y="6429970"/>
            <a:ext cx="160973" cy="429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7247" y="5896808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Life-saving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7497247" y="6361390"/>
            <a:ext cx="6126718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system's ability to provide immediate alerts and accurate location information can significantly increase survival chances in accidents.</a:t>
            </a:r>
            <a:endParaRPr lang="en-US" sz="16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35E464-BB51-E963-CE28-B728E5786A97}"/>
              </a:ext>
            </a:extLst>
          </p:cNvPr>
          <p:cNvSpPr/>
          <p:nvPr/>
        </p:nvSpPr>
        <p:spPr>
          <a:xfrm>
            <a:off x="12876904" y="7680960"/>
            <a:ext cx="1635162" cy="54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hapeList xmlns="shapLayOut">[{"Item1":259,"Item2":17,"Item3":"Circular"},{"Item1":266,"Item2":2,"Item3":"Circular"},{"Item1":266,"Item2":4,"Item3":"Circular"},{"Item1":266,"Item2":5,"Item3":"Circular"},{"Item1":267,"Item2":4,"Item3":"Circular"},{"Item1":264,"Item2":3,"Item3":"Circular"},{"Item1":264,"Item2":4,"Item3":"Circular"},{"Item1":264,"Item2":5,"Item3":"Circular"},{"Item1":264,"Item2":9,"Item3":"Circular"},{"Item1":264,"Item2":11,"Item3":"Circular"},{"Item1":264,"Item2":6,"Item3":"Circular"}]</shapeList>
</file>

<file path=customXml/item2.xml><?xml version="1.0" encoding="utf-8"?>
<shapeList xmlns="CircularSmartShape">[{"Count":0,"ChildShapeList":[],"SlideId":259,"ParentShapeId":17,"SelectedRadius":"As of Selected Shape","SelectedDirection":"Clockwise","SelectedAngle":"Circular / Cyclic","StartingAngle":0,"Radius":100.0,"OffestAngle":360.0},{"Count":0,"ChildShapeList":[],"SlideId":266,"ParentShapeId":2,"SelectedRadius":"As of Selected Shape","SelectedDirection":"Clockwise","SelectedAngle":"Circular / Cyclic","StartingAngle":0,"Radius":100.0,"OffestAngle":360.0},{"Count":0,"ChildShapeList":[],"SlideId":266,"ParentShapeId":4,"SelectedRadius":"As of Selected Shape","SelectedDirection":"Clockwise","SelectedAngle":"Circular / Cyclic","StartingAngle":0,"Radius":100.0,"OffestAngle":360.0},{"Count":0,"ChildShapeList":[],"SlideId":266,"ParentShapeId":5,"SelectedRadius":"As of Selected Shape","SelectedDirection":"Clockwise","SelectedAngle":"Circular / Cyclic","StartingAngle":0,"Radius":100.0,"OffestAngle":360.0},{"Count":0,"ChildShapeList":[],"SlideId":267,"ParentShapeId":4,"SelectedRadius":"As of Selected Shape","SelectedDirection":"Clockwise","SelectedAngle":"Circular / Cyclic","StartingAngle":0,"Radius":100.0,"OffestAngle":360.0},{"Count":0,"ChildShapeList":[],"SlideId":264,"ParentShapeId":5,"SelectedRadius":"As of Selected Shape","SelectedDirection":"Clockwise","SelectedAngle":"Circular / Cyclic","StartingAngle":0,"Radius":100.0,"OffestAngle":360.0},{"Count":0,"ChildShapeList":[],"SlideId":264,"ParentShapeId":11,"SelectedRadius":"As of Selected Shape","SelectedDirection":"Clockwise","SelectedAngle":"Circular / Cyclic","StartingAngle":0,"Radius":100.0,"OffestAngle":360.0},{"Count":0,"ChildShapeList":[],"SlideId":264,"ParentShapeId":6,"SelectedRadius":"As of Selected Shape","SelectedDirection":"Clockwise","SelectedAngle":"Circular / Cyclic","StartingAngle":0,"Radius":100.0,"OffestAngle":360.0},{"Count":0,"ChildShapeList":[],"SlideId":264,"ParentShapeId":3,"SelectedRadius":"As of Selected Shape","SelectedDirection":"Clockwise","SelectedAngle":"Circular / Cyclic","StartingAngle":0,"Radius":100.0,"OffestAngle":360.0}]</shapeList>
</file>

<file path=customXml/itemProps1.xml><?xml version="1.0" encoding="utf-8"?>
<ds:datastoreItem xmlns:ds="http://schemas.openxmlformats.org/officeDocument/2006/customXml" ds:itemID="{0749F049-A866-42E6-8581-90A540D7063B}">
  <ds:schemaRefs>
    <ds:schemaRef ds:uri="shapLayOut"/>
  </ds:schemaRefs>
</ds:datastoreItem>
</file>

<file path=customXml/itemProps2.xml><?xml version="1.0" encoding="utf-8"?>
<ds:datastoreItem xmlns:ds="http://schemas.openxmlformats.org/officeDocument/2006/customXml" ds:itemID="{9E6B477B-45EB-489C-9528-B0400E2C780A}">
  <ds:schemaRefs>
    <ds:schemaRef ds:uri="CircularSmartShap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743</Words>
  <Application>Microsoft Office PowerPoint</Application>
  <PresentationFormat>Custom</PresentationFormat>
  <Paragraphs>68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DM Sans Semi Bold</vt:lpstr>
      <vt:lpstr>Inter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Shariq Arshad</cp:lastModifiedBy>
  <cp:revision>2</cp:revision>
  <dcterms:created xsi:type="dcterms:W3CDTF">2025-02-24T16:03:24Z</dcterms:created>
  <dcterms:modified xsi:type="dcterms:W3CDTF">2025-02-24T16:15:53Z</dcterms:modified>
</cp:coreProperties>
</file>